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1" r:id="rId6"/>
    <p:sldId id="262" r:id="rId7"/>
    <p:sldId id="265" r:id="rId8"/>
    <p:sldId id="263" r:id="rId9"/>
    <p:sldId id="266" r:id="rId10"/>
    <p:sldId id="267"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3" d="100"/>
          <a:sy n="73" d="100"/>
        </p:scale>
        <p:origin x="-1074"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28843B8-B168-4060-87B2-F0EC578084DD}" type="datetimeFigureOut">
              <a:rPr lang="en-US" smtClean="0"/>
              <a:t>6/22/2010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ABA966-67A0-4362-82A8-925EBF11B747}"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28843B8-B168-4060-87B2-F0EC578084DD}" type="datetimeFigureOut">
              <a:rPr lang="en-US" smtClean="0"/>
              <a:t>6/22/2010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ABA966-67A0-4362-82A8-925EBF11B747}"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28843B8-B168-4060-87B2-F0EC578084DD}" type="datetimeFigureOut">
              <a:rPr lang="en-US" smtClean="0"/>
              <a:t>6/22/2010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ABA966-67A0-4362-82A8-925EBF11B747}"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28843B8-B168-4060-87B2-F0EC578084DD}" type="datetimeFigureOut">
              <a:rPr lang="en-US" smtClean="0"/>
              <a:t>6/22/2010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ABA966-67A0-4362-82A8-925EBF11B747}"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28843B8-B168-4060-87B2-F0EC578084DD}" type="datetimeFigureOut">
              <a:rPr lang="en-US" smtClean="0"/>
              <a:t>6/22/2010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ABA966-67A0-4362-82A8-925EBF11B747}"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28843B8-B168-4060-87B2-F0EC578084DD}" type="datetimeFigureOut">
              <a:rPr lang="en-US" smtClean="0"/>
              <a:t>6/22/2010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ABA966-67A0-4362-82A8-925EBF11B747}"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28843B8-B168-4060-87B2-F0EC578084DD}" type="datetimeFigureOut">
              <a:rPr lang="en-US" smtClean="0"/>
              <a:t>6/22/2010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6ABA966-67A0-4362-82A8-925EBF11B747}"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28843B8-B168-4060-87B2-F0EC578084DD}" type="datetimeFigureOut">
              <a:rPr lang="en-US" smtClean="0"/>
              <a:t>6/22/2010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6ABA966-67A0-4362-82A8-925EBF11B74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28843B8-B168-4060-87B2-F0EC578084DD}" type="datetimeFigureOut">
              <a:rPr lang="en-US" smtClean="0"/>
              <a:t>6/22/2010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6ABA966-67A0-4362-82A8-925EBF11B747}"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28843B8-B168-4060-87B2-F0EC578084DD}" type="datetimeFigureOut">
              <a:rPr lang="en-US" smtClean="0"/>
              <a:t>6/22/2010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ABA966-67A0-4362-82A8-925EBF11B747}"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28843B8-B168-4060-87B2-F0EC578084DD}" type="datetimeFigureOut">
              <a:rPr lang="en-US" smtClean="0"/>
              <a:t>6/22/2010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ABA966-67A0-4362-82A8-925EBF11B747}"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8843B8-B168-4060-87B2-F0EC578084DD}" type="datetimeFigureOut">
              <a:rPr lang="en-US" smtClean="0"/>
              <a:t>6/22/2010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ABA966-67A0-4362-82A8-925EBF11B747}"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3050"/>
            <a:ext cx="3008313" cy="3155950"/>
          </a:xfrm>
        </p:spPr>
        <p:txBody>
          <a:bodyPr>
            <a:noAutofit/>
          </a:bodyPr>
          <a:lstStyle/>
          <a:p>
            <a:r>
              <a:rPr lang="en-US" sz="4000" dirty="0" smtClean="0"/>
              <a:t>Nature’s Fury</a:t>
            </a: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smtClean="0"/>
              <a:t/>
            </a:r>
            <a:br>
              <a:rPr lang="en-US" dirty="0" smtClean="0"/>
            </a:br>
            <a:r>
              <a:rPr lang="en-US" dirty="0"/>
              <a:t/>
            </a:r>
            <a:br>
              <a:rPr lang="en-US" dirty="0"/>
            </a:br>
            <a:r>
              <a:rPr lang="en-US" dirty="0"/>
              <a:t>How do natural disasters affect people’s lives and our environment?</a:t>
            </a:r>
          </a:p>
        </p:txBody>
      </p:sp>
      <p:pic>
        <p:nvPicPr>
          <p:cNvPr id="7" name="Content Placeholder 6" descr="tornado1.jpg"/>
          <p:cNvPicPr>
            <a:picLocks noGrp="1" noChangeAspect="1"/>
          </p:cNvPicPr>
          <p:nvPr>
            <p:ph idx="1"/>
          </p:nvPr>
        </p:nvPicPr>
        <p:blipFill>
          <a:blip r:embed="rId2" cstate="print"/>
          <a:stretch>
            <a:fillRect/>
          </a:stretch>
        </p:blipFill>
        <p:spPr>
          <a:xfrm>
            <a:off x="3733800" y="838200"/>
            <a:ext cx="4724400" cy="472440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6" name="Text Placeholder 5"/>
          <p:cNvSpPr>
            <a:spLocks noGrp="1"/>
          </p:cNvSpPr>
          <p:nvPr>
            <p:ph type="body" sz="half" idx="2"/>
          </p:nvPr>
        </p:nvSpPr>
        <p:spPr>
          <a:xfrm>
            <a:off x="457200" y="4800600"/>
            <a:ext cx="3008313" cy="1325563"/>
          </a:xfrm>
        </p:spPr>
        <p:txBody>
          <a:bodyPr>
            <a:normAutofit/>
          </a:bodyPr>
          <a:lstStyle/>
          <a:p>
            <a:r>
              <a:rPr lang="en-US" sz="1600" dirty="0" smtClean="0"/>
              <a:t>Karen Brisbane</a:t>
            </a:r>
          </a:p>
          <a:p>
            <a:r>
              <a:rPr lang="en-US" sz="1600" dirty="0" smtClean="0"/>
              <a:t>Unit Portfolio Presentation</a:t>
            </a:r>
            <a:endParaRPr lang="en-US" sz="16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and storm.jp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a:xfrm>
            <a:off x="381000" y="228600"/>
            <a:ext cx="8229600" cy="1143000"/>
          </a:xfrm>
        </p:spPr>
        <p:txBody>
          <a:bodyPr/>
          <a:lstStyle/>
          <a:p>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Works Cited</a:t>
            </a:r>
            <a:endParaRPr lang="en-US"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3" name="Content Placeholder 2"/>
          <p:cNvSpPr>
            <a:spLocks noGrp="1"/>
          </p:cNvSpPr>
          <p:nvPr>
            <p:ph idx="1"/>
          </p:nvPr>
        </p:nvSpPr>
        <p:spPr/>
        <p:txBody>
          <a:bodyPr>
            <a:normAutofit fontScale="92500" lnSpcReduction="20000"/>
          </a:bodyPr>
          <a:lstStyle/>
          <a:p>
            <a:pPr>
              <a:buNone/>
            </a:pPr>
            <a:r>
              <a:rPr lang="en-US" sz="4000" b="1" u="sng"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Images from:</a:t>
            </a:r>
          </a:p>
          <a:p>
            <a:pPr lvl="1">
              <a:buFont typeface="Wingdings" pitchFamily="2" charset="2"/>
              <a:buChar char="§"/>
            </a:pPr>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annageog.blogspot.com</a:t>
            </a:r>
          </a:p>
          <a:p>
            <a:pPr lvl="1">
              <a:buFont typeface="Wingdings" pitchFamily="2" charset="2"/>
              <a:buChar char="§"/>
            </a:pPr>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worldproutassembly.org</a:t>
            </a:r>
          </a:p>
          <a:p>
            <a:pPr lvl="1">
              <a:buFont typeface="Wingdings" pitchFamily="2" charset="2"/>
              <a:buChar char="§"/>
            </a:pPr>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parryloeffler.com</a:t>
            </a:r>
          </a:p>
          <a:p>
            <a:pPr lvl="1">
              <a:buFont typeface="Wingdings" pitchFamily="2" charset="2"/>
              <a:buChar char="§"/>
            </a:pPr>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personalliberty.com</a:t>
            </a:r>
          </a:p>
          <a:p>
            <a:pPr lvl="1">
              <a:buFont typeface="Wingdings" pitchFamily="2" charset="2"/>
              <a:buChar char="§"/>
            </a:pPr>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springtownship.com</a:t>
            </a:r>
          </a:p>
          <a:p>
            <a:pPr lvl="1">
              <a:buFont typeface="Wingdings" pitchFamily="2" charset="2"/>
              <a:buChar char="§"/>
            </a:pPr>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essc.psu.edu</a:t>
            </a:r>
          </a:p>
          <a:p>
            <a:pPr lvl="1">
              <a:buFont typeface="Wingdings" pitchFamily="2" charset="2"/>
              <a:buChar char="§"/>
            </a:pPr>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ed101.bu.edu</a:t>
            </a:r>
          </a:p>
          <a:p>
            <a:pPr lvl="1">
              <a:buFont typeface="Wingdings" pitchFamily="2" charset="2"/>
              <a:buChar char="§"/>
            </a:pPr>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blogs.lawrence.edu</a:t>
            </a:r>
          </a:p>
          <a:p>
            <a:pPr lvl="1">
              <a:buFont typeface="Wingdings" pitchFamily="2" charset="2"/>
              <a:buChar char="§"/>
            </a:pPr>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pugetsoundblogs.com</a:t>
            </a:r>
          </a:p>
          <a:p>
            <a:pPr lvl="1">
              <a:buFont typeface="Wingdings" pitchFamily="2" charset="2"/>
              <a:buChar char="§"/>
            </a:pPr>
            <a:r>
              <a:rPr lang="en-US"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users.apex2000.net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lizzard.jp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Unit Summary</a:t>
            </a:r>
            <a:endParaRPr lang="en-US"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3" name="Content Placeholder 2"/>
          <p:cNvSpPr>
            <a:spLocks noGrp="1"/>
          </p:cNvSpPr>
          <p:nvPr>
            <p:ph idx="1"/>
          </p:nvPr>
        </p:nvSpPr>
        <p:spPr/>
        <p:txBody>
          <a:bodyPr/>
          <a:lstStyle/>
          <a:p>
            <a:r>
              <a:rPr lang="en-US"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Natural Disasters occur in our world daily.  You will use organizational and graphic features to read and comprehend expository text on natural disasters.  You will then research the natural disaster of your choice in order to create a digital report using music, graphic and organizational features, and words to present your disaster to the class.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urricane.jp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Curriculum-Framing Questions</a:t>
            </a:r>
            <a:endParaRPr lang="en-US"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3" name="Content Placeholder 2"/>
          <p:cNvSpPr>
            <a:spLocks noGrp="1"/>
          </p:cNvSpPr>
          <p:nvPr>
            <p:ph idx="1"/>
          </p:nvPr>
        </p:nvSpPr>
        <p:spPr/>
        <p:txBody>
          <a:bodyPr/>
          <a:lstStyle/>
          <a:p>
            <a:pPr>
              <a:buFont typeface="Courier New" pitchFamily="49" charset="0"/>
              <a:buChar char="o"/>
            </a:pPr>
            <a:r>
              <a:rPr lang="en-US" sz="3600" b="1" u="sng"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Essential Question </a:t>
            </a:r>
          </a:p>
          <a:p>
            <a:r>
              <a:rPr lang="en-US" sz="2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How </a:t>
            </a:r>
            <a:r>
              <a:rPr lang="en-US" sz="24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do humans respond to events that are outside of their control?</a:t>
            </a:r>
            <a:endParaRPr lang="en-US" sz="2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a:p>
            <a:pPr>
              <a:buFont typeface="Courier New" pitchFamily="49" charset="0"/>
              <a:buChar char="o"/>
            </a:pPr>
            <a:r>
              <a:rPr lang="en-US" sz="3600" b="1" u="sng"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Unit Questions</a:t>
            </a:r>
          </a:p>
          <a:p>
            <a:r>
              <a:rPr lang="en-US" sz="24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Why do natural disasters occur?</a:t>
            </a:r>
          </a:p>
          <a:p>
            <a:r>
              <a:rPr lang="en-US" sz="24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How do natural disasters impact us?</a:t>
            </a:r>
          </a:p>
          <a:p>
            <a:r>
              <a:rPr lang="en-US" sz="24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How do I respond to unexpected events?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sunami.jpg"/>
          <p:cNvPicPr>
            <a:picLocks noChangeAspect="1"/>
          </p:cNvPicPr>
          <p:nvPr/>
        </p:nvPicPr>
        <p:blipFill>
          <a:blip r:embed="rId2" cstate="print"/>
          <a:stretch>
            <a:fillRect/>
          </a:stretch>
        </p:blipFill>
        <p:spPr>
          <a:xfrm>
            <a:off x="0" y="0"/>
            <a:ext cx="9144000" cy="6764482"/>
          </a:xfrm>
          <a:prstGeom prst="rect">
            <a:avLst/>
          </a:prstGeom>
        </p:spPr>
      </p:pic>
      <p:sp>
        <p:nvSpPr>
          <p:cNvPr id="2" name="Title 1"/>
          <p:cNvSpPr>
            <a:spLocks noGrp="1"/>
          </p:cNvSpPr>
          <p:nvPr>
            <p:ph type="title"/>
          </p:nvPr>
        </p:nvSpPr>
        <p:spPr/>
        <p:txBody>
          <a:bodyPr/>
          <a:lstStyle/>
          <a:p>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Curriculum Framing Questions</a:t>
            </a:r>
            <a:endParaRPr lang="en-US"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3" name="Content Placeholder 2"/>
          <p:cNvSpPr>
            <a:spLocks noGrp="1"/>
          </p:cNvSpPr>
          <p:nvPr>
            <p:ph idx="1"/>
          </p:nvPr>
        </p:nvSpPr>
        <p:spPr/>
        <p:txBody>
          <a:bodyPr>
            <a:normAutofit lnSpcReduction="10000"/>
          </a:bodyPr>
          <a:lstStyle/>
          <a:p>
            <a:pPr>
              <a:buNone/>
            </a:pPr>
            <a:r>
              <a:rPr lang="en-US" b="1" u="sng"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Content Questions</a:t>
            </a:r>
          </a:p>
          <a:p>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What </a:t>
            </a:r>
            <a:r>
              <a:rPr lang="en-US"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are the graphic features of expository text?</a:t>
            </a:r>
          </a:p>
          <a:p>
            <a:r>
              <a:rPr lang="en-US"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What are the organizational features of expository text?</a:t>
            </a:r>
          </a:p>
          <a:p>
            <a:r>
              <a:rPr lang="en-US"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What happens to the environment as a result of natural disasters</a:t>
            </a:r>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a:t>
            </a:r>
          </a:p>
          <a:p>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What are some of the natural disasters that occur on earth?</a:t>
            </a:r>
            <a:endParaRPr lang="en-US"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lood.jp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Nature’s Fury Digital Report</a:t>
            </a:r>
            <a:endParaRPr lang="en-US"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3" name="Content Placeholder 2"/>
          <p:cNvSpPr>
            <a:spLocks noGrp="1"/>
          </p:cNvSpPr>
          <p:nvPr>
            <p:ph idx="1"/>
          </p:nvPr>
        </p:nvSpPr>
        <p:spPr/>
        <p:txBody>
          <a:bodyPr>
            <a:normAutofit lnSpcReduction="10000"/>
          </a:bodyPr>
          <a:lstStyle/>
          <a:p>
            <a:pPr>
              <a:buNone/>
            </a:pPr>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This project will help you develop 21</a:t>
            </a:r>
            <a:r>
              <a:rPr lang="en-US" b="1" spc="50" baseline="3000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st</a:t>
            </a:r>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Century skills such as:</a:t>
            </a:r>
          </a:p>
          <a:p>
            <a:pPr>
              <a:buNone/>
            </a:pPr>
            <a:endPar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a:p>
            <a:pPr marL="631825" lvl="1" indent="-231775">
              <a:buFontTx/>
              <a:buChar char="•"/>
            </a:pPr>
            <a:r>
              <a:rPr lang="en-US" sz="2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Collaboration with peers.</a:t>
            </a:r>
          </a:p>
          <a:p>
            <a:pPr marL="631825" lvl="1" indent="-231775">
              <a:buFontTx/>
              <a:buChar char="•"/>
            </a:pPr>
            <a:r>
              <a:rPr lang="en-US" sz="2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Research on the Internet to find information</a:t>
            </a:r>
          </a:p>
          <a:p>
            <a:pPr marL="631825" lvl="1" indent="-231775">
              <a:buFontTx/>
              <a:buChar char="•"/>
            </a:pPr>
            <a:r>
              <a:rPr lang="en-US" sz="2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Evaluation of the accuracy and relevance of the information.</a:t>
            </a:r>
          </a:p>
          <a:p>
            <a:pPr marL="631825" lvl="1" indent="-231775">
              <a:buFontTx/>
              <a:buChar char="•"/>
            </a:pPr>
            <a:r>
              <a:rPr lang="en-US" sz="2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Evaluation of the relevance of music and graphics to your topic.</a:t>
            </a:r>
          </a:p>
          <a:p>
            <a:pPr marL="631825" lvl="1" indent="-231775">
              <a:buFontTx/>
              <a:buChar char="•"/>
            </a:pPr>
            <a:r>
              <a:rPr lang="en-US" sz="2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Composition/creation of a “digital report” to communicate your learning.</a:t>
            </a:r>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valanche.jp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p:txBody>
          <a:bodyPr>
            <a:normAutofit fontScale="90000"/>
          </a:bodyPr>
          <a:lstStyle/>
          <a:p>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Gauging Student Needs Assessment</a:t>
            </a:r>
            <a:endParaRPr lang="en-US"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3" name="Content Placeholder 2"/>
          <p:cNvSpPr>
            <a:spLocks noGrp="1"/>
          </p:cNvSpPr>
          <p:nvPr>
            <p:ph idx="1"/>
          </p:nvPr>
        </p:nvSpPr>
        <p:spPr/>
        <p:txBody>
          <a:bodyPr/>
          <a:lstStyle/>
          <a:p>
            <a:pPr>
              <a:buNone/>
            </a:pPr>
            <a:r>
              <a:rPr lang="en-US" b="1" u="sng"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KWL Chart will</a:t>
            </a:r>
          </a:p>
          <a:p>
            <a:r>
              <a:rPr lang="en-US"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d</a:t>
            </a:r>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etermine your prior knowledge</a:t>
            </a:r>
          </a:p>
          <a:p>
            <a:r>
              <a:rPr lang="en-US"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e</a:t>
            </a:r>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stablish what you want to learn</a:t>
            </a:r>
          </a:p>
          <a:p>
            <a:r>
              <a:rPr lang="en-US"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e</a:t>
            </a:r>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stablish your confidence at reading expository text</a:t>
            </a:r>
          </a:p>
          <a:p>
            <a:r>
              <a:rPr lang="en-US"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d</a:t>
            </a:r>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etermine your expository text interests</a:t>
            </a:r>
          </a:p>
          <a:p>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define what you have learned</a:t>
            </a:r>
            <a:endParaRPr lang="en-US"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volcano.jpg"/>
          <p:cNvPicPr>
            <a:picLocks noChangeAspect="1"/>
          </p:cNvPicPr>
          <p:nvPr/>
        </p:nvPicPr>
        <p:blipFill>
          <a:blip r:embed="rId2" cstate="print"/>
          <a:stretch>
            <a:fillRect/>
          </a:stretch>
        </p:blipFill>
        <p:spPr>
          <a:xfrm>
            <a:off x="-1" y="0"/>
            <a:ext cx="9144001" cy="6858000"/>
          </a:xfrm>
          <a:prstGeom prst="rect">
            <a:avLst/>
          </a:prstGeom>
        </p:spPr>
      </p:pic>
      <p:sp>
        <p:nvSpPr>
          <p:cNvPr id="2" name="Title 1"/>
          <p:cNvSpPr>
            <a:spLocks noGrp="1"/>
          </p:cNvSpPr>
          <p:nvPr>
            <p:ph type="title"/>
          </p:nvPr>
        </p:nvSpPr>
        <p:spPr/>
        <p:txBody>
          <a:bodyPr>
            <a:normAutofit fontScale="90000"/>
          </a:bodyPr>
          <a:lstStyle/>
          <a:p>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Gauging Student Needs Assessment</a:t>
            </a:r>
            <a:endParaRPr lang="en-US"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3" name="Content Placeholder 2"/>
          <p:cNvSpPr>
            <a:spLocks noGrp="1"/>
          </p:cNvSpPr>
          <p:nvPr>
            <p:ph idx="1"/>
          </p:nvPr>
        </p:nvSpPr>
        <p:spPr/>
        <p:txBody>
          <a:bodyPr>
            <a:normAutofit fontScale="92500" lnSpcReduction="20000"/>
          </a:bodyPr>
          <a:lstStyle/>
          <a:p>
            <a:pPr lvl="0">
              <a:buNone/>
            </a:pPr>
            <a:r>
              <a:rPr lang="en-US" b="1" u="sng"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Pretest will determine your ability to</a:t>
            </a:r>
          </a:p>
          <a:p>
            <a:pPr lvl="0"/>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locate specific information using organizational features </a:t>
            </a:r>
          </a:p>
          <a:p>
            <a:pPr lvl="0"/>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interpret information using graphic features  </a:t>
            </a:r>
          </a:p>
          <a:p>
            <a:pPr lvl="0"/>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Identify text features in various expository texts</a:t>
            </a:r>
          </a:p>
          <a:p>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identify signal and transitional words of expository text</a:t>
            </a:r>
          </a:p>
          <a:p>
            <a:pPr lvl="0"/>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examine the differences between organizational and graphic features</a:t>
            </a:r>
          </a:p>
          <a:p>
            <a:endPar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pPr lvl="0"/>
            <a:endPar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pPr>
              <a:buNone/>
            </a:pPr>
            <a:endParaRPr lang="en-US" u="sng"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orest fires.jpg"/>
          <p:cNvPicPr>
            <a:picLocks noChangeAspect="1"/>
          </p:cNvPicPr>
          <p:nvPr/>
        </p:nvPicPr>
        <p:blipFill>
          <a:blip r:embed="rId2" cstate="print"/>
          <a:stretch>
            <a:fillRect/>
          </a:stretch>
        </p:blipFill>
        <p:spPr>
          <a:xfrm>
            <a:off x="-1" y="0"/>
            <a:ext cx="9144001" cy="6858000"/>
          </a:xfrm>
          <a:prstGeom prst="rect">
            <a:avLst/>
          </a:prstGeom>
        </p:spPr>
      </p:pic>
      <p:sp>
        <p:nvSpPr>
          <p:cNvPr id="2" name="Title 1"/>
          <p:cNvSpPr>
            <a:spLocks noGrp="1"/>
          </p:cNvSpPr>
          <p:nvPr>
            <p:ph type="title"/>
          </p:nvPr>
        </p:nvSpPr>
        <p:spPr/>
        <p:txBody>
          <a:bodyPr/>
          <a:lstStyle/>
          <a:p>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My Goals for the Course</a:t>
            </a:r>
            <a:endParaRPr lang="en-US"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3" name="Content Placeholder 2"/>
          <p:cNvSpPr>
            <a:spLocks noGrp="1"/>
          </p:cNvSpPr>
          <p:nvPr>
            <p:ph idx="1"/>
          </p:nvPr>
        </p:nvSpPr>
        <p:spPr/>
        <p:txBody>
          <a:bodyPr>
            <a:noAutofit/>
          </a:bodyPr>
          <a:lstStyle/>
          <a:p>
            <a:pPr lvl="0"/>
            <a:r>
              <a:rPr lang="en-US" sz="22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locate specific information using text features, </a:t>
            </a:r>
          </a:p>
          <a:p>
            <a:pPr lvl="0"/>
            <a:r>
              <a:rPr lang="en-US" sz="22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interpret information using graphic features of natural disasters.  </a:t>
            </a:r>
          </a:p>
          <a:p>
            <a:pPr lvl="0"/>
            <a:r>
              <a:rPr lang="en-US" sz="22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research a natural disaster, create a digital report, and present to classmates</a:t>
            </a:r>
          </a:p>
          <a:p>
            <a:pPr lvl="0"/>
            <a:r>
              <a:rPr lang="en-US" sz="22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identify text features in adopted math, science, and social studies text</a:t>
            </a:r>
          </a:p>
          <a:p>
            <a:pPr lvl="0"/>
            <a:r>
              <a:rPr lang="en-US" sz="22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identify signal and transitional words of expository text</a:t>
            </a:r>
          </a:p>
          <a:p>
            <a:pPr lvl="0"/>
            <a:r>
              <a:rPr lang="en-US" sz="22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examine the differences between organizational and graphic features</a:t>
            </a:r>
          </a:p>
          <a:p>
            <a:pPr lvl="0"/>
            <a:r>
              <a:rPr lang="en-US" sz="22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analyze the impact of natural disasters on people and their environments</a:t>
            </a:r>
          </a:p>
          <a:p>
            <a:r>
              <a:rPr lang="en-US" sz="22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create an emergency response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ce strom.jpg"/>
          <p:cNvPicPr>
            <a:picLocks noChangeAspect="1"/>
          </p:cNvPicPr>
          <p:nvPr/>
        </p:nvPicPr>
        <p:blipFill>
          <a:blip r:embed="rId2" cstate="print"/>
          <a:stretch>
            <a:fillRect/>
          </a:stretch>
        </p:blipFill>
        <p:spPr>
          <a:xfrm>
            <a:off x="-1" y="0"/>
            <a:ext cx="9144001" cy="6858000"/>
          </a:xfrm>
          <a:prstGeom prst="rect">
            <a:avLst/>
          </a:prstGeom>
        </p:spPr>
      </p:pic>
      <p:sp>
        <p:nvSpPr>
          <p:cNvPr id="2" name="Title 1"/>
          <p:cNvSpPr>
            <a:spLocks noGrp="1"/>
          </p:cNvSpPr>
          <p:nvPr>
            <p:ph type="title"/>
          </p:nvPr>
        </p:nvSpPr>
        <p:spPr/>
        <p:txBody>
          <a:bodyPr/>
          <a:lstStyle/>
          <a:p>
            <a:r>
              <a:rPr lang="en-US" dirty="0" smtClean="0"/>
              <a:t>Request for Feedback</a:t>
            </a:r>
            <a:endParaRPr lang="en-US" dirty="0"/>
          </a:p>
        </p:txBody>
      </p:sp>
      <p:sp>
        <p:nvSpPr>
          <p:cNvPr id="3" name="Content Placeholder 2"/>
          <p:cNvSpPr>
            <a:spLocks noGrp="1"/>
          </p:cNvSpPr>
          <p:nvPr>
            <p:ph idx="1"/>
          </p:nvPr>
        </p:nvSpPr>
        <p:spPr/>
        <p:txBody>
          <a:bodyPr/>
          <a:lstStyle/>
          <a:p>
            <a:r>
              <a:rPr lang="en-US" dirty="0" smtClean="0"/>
              <a:t>Other activities to increase student comprehension of expository text</a:t>
            </a:r>
          </a:p>
          <a:p>
            <a:endParaRPr lang="en-US" dirty="0"/>
          </a:p>
        </p:txBody>
      </p:sp>
    </p:spTree>
  </p:cSld>
  <p:clrMapOvr>
    <a:masterClrMapping/>
  </p:clrMapOvr>
</p:sld>
</file>

<file path=ppt/theme/theme1.xml><?xml version="1.0" encoding="utf-8"?>
<a:theme xmlns:a="http://schemas.openxmlformats.org/drawingml/2006/main" name="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80</TotalTime>
  <Words>401</Words>
  <Application>Microsoft Office PowerPoint</Application>
  <PresentationFormat>On-screen Show (4:3)</PresentationFormat>
  <Paragraphs>64</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Nature’s Fury       How do natural disasters affect people’s lives and our environment?</vt:lpstr>
      <vt:lpstr>Unit Summary</vt:lpstr>
      <vt:lpstr>Curriculum-Framing Questions</vt:lpstr>
      <vt:lpstr>Curriculum Framing Questions</vt:lpstr>
      <vt:lpstr>Nature’s Fury Digital Report</vt:lpstr>
      <vt:lpstr>Gauging Student Needs Assessment</vt:lpstr>
      <vt:lpstr>Gauging Student Needs Assessment</vt:lpstr>
      <vt:lpstr>My Goals for the Course</vt:lpstr>
      <vt:lpstr>Request for Feedback</vt:lpstr>
      <vt:lpstr>Works Cited</vt:lpstr>
    </vt:vector>
  </TitlesOfParts>
  <Company>SUSD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Nature’s Fury       How do natural disasters affect people’s lives and our environment?</dc:title>
  <dc:creator>default</dc:creator>
  <cp:lastModifiedBy>default</cp:lastModifiedBy>
  <cp:revision>12</cp:revision>
  <dcterms:created xsi:type="dcterms:W3CDTF">2010-06-22T15:59:00Z</dcterms:created>
  <dcterms:modified xsi:type="dcterms:W3CDTF">2010-06-22T17:19:21Z</dcterms:modified>
</cp:coreProperties>
</file>